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7"/>
    <p:sldId id="257" r:id="rId18"/>
    <p:sldId id="258" r:id="rId19"/>
    <p:sldId id="259" r:id="rId20"/>
    <p:sldId id="260" r:id="rId21"/>
    <p:sldId id="261" r:id="rId22"/>
    <p:sldId id="262" r:id="rId23"/>
    <p:sldId id="263" r:id="rId24"/>
    <p:sldId id="264" r:id="rId2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Bicubik" charset="1" panose="02000503020000020004"/>
      <p:regular r:id="rId12"/>
    </p:embeddedFont>
    <p:embeddedFont>
      <p:font typeface="Fira Code" charset="1" panose="020B0809050000020004"/>
      <p:regular r:id="rId13"/>
    </p:embeddedFont>
    <p:embeddedFont>
      <p:font typeface="Fira Code Bold" charset="1" panose="020B0809050000020004"/>
      <p:regular r:id="rId14"/>
    </p:embeddedFont>
    <p:embeddedFont>
      <p:font typeface="Fira Code Light" charset="1" panose="020B0809050000020004"/>
      <p:regular r:id="rId15"/>
    </p:embeddedFont>
    <p:embeddedFont>
      <p:font typeface="Fira Code Semi-Bold" charset="1" panose="020B0809050000020004"/>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slides/slide1.xml" Type="http://schemas.openxmlformats.org/officeDocument/2006/relationships/slide"/><Relationship Id="rId18" Target="slides/slide2.xml" Type="http://schemas.openxmlformats.org/officeDocument/2006/relationships/slide"/><Relationship Id="rId19" Target="slides/slide3.xml" Type="http://schemas.openxmlformats.org/officeDocument/2006/relationships/slide"/><Relationship Id="rId2" Target="presProps.xml" Type="http://schemas.openxmlformats.org/officeDocument/2006/relationships/presProps"/><Relationship Id="rId20" Target="slides/slide4.xml" Type="http://schemas.openxmlformats.org/officeDocument/2006/relationships/slide"/><Relationship Id="rId21" Target="slides/slide5.xml" Type="http://schemas.openxmlformats.org/officeDocument/2006/relationships/slide"/><Relationship Id="rId22" Target="slides/slide6.xml" Type="http://schemas.openxmlformats.org/officeDocument/2006/relationships/slide"/><Relationship Id="rId23" Target="slides/slide7.xml" Type="http://schemas.openxmlformats.org/officeDocument/2006/relationships/slide"/><Relationship Id="rId24" Target="slides/slide8.xml" Type="http://schemas.openxmlformats.org/officeDocument/2006/relationships/slide"/><Relationship Id="rId25" Target="slides/slide9.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456534" y="-1287756"/>
            <a:ext cx="572166" cy="12862512"/>
            <a:chOff x="0" y="0"/>
            <a:chExt cx="150694" cy="3387657"/>
          </a:xfrm>
        </p:grpSpPr>
        <p:sp>
          <p:nvSpPr>
            <p:cNvPr name="Freeform 4" id="4"/>
            <p:cNvSpPr/>
            <p:nvPr/>
          </p:nvSpPr>
          <p:spPr>
            <a:xfrm flipH="false" flipV="false" rot="0">
              <a:off x="0" y="0"/>
              <a:ext cx="150694" cy="3387658"/>
            </a:xfrm>
            <a:custGeom>
              <a:avLst/>
              <a:gdLst/>
              <a:ahLst/>
              <a:cxnLst/>
              <a:rect r="r" b="b" t="t" l="l"/>
              <a:pathLst>
                <a:path h="3387658" w="150694">
                  <a:moveTo>
                    <a:pt x="0" y="0"/>
                  </a:moveTo>
                  <a:lnTo>
                    <a:pt x="150694" y="0"/>
                  </a:lnTo>
                  <a:lnTo>
                    <a:pt x="150694" y="3387658"/>
                  </a:lnTo>
                  <a:lnTo>
                    <a:pt x="0" y="3387658"/>
                  </a:lnTo>
                  <a:close/>
                </a:path>
              </a:pathLst>
            </a:custGeom>
            <a:solidFill>
              <a:srgbClr val="D1ED87"/>
            </a:solidFill>
            <a:ln cap="sq">
              <a:noFill/>
              <a:prstDash val="solid"/>
              <a:miter/>
            </a:ln>
          </p:spPr>
        </p:sp>
        <p:sp>
          <p:nvSpPr>
            <p:cNvPr name="TextBox 5" id="5"/>
            <p:cNvSpPr txBox="true"/>
            <p:nvPr/>
          </p:nvSpPr>
          <p:spPr>
            <a:xfrm>
              <a:off x="0" y="-38100"/>
              <a:ext cx="150694" cy="342575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2815820" y="3352921"/>
            <a:ext cx="12656359" cy="2466975"/>
          </a:xfrm>
          <a:prstGeom prst="rect">
            <a:avLst/>
          </a:prstGeom>
        </p:spPr>
        <p:txBody>
          <a:bodyPr anchor="t" rtlCol="false" tIns="0" lIns="0" bIns="0" rIns="0">
            <a:spAutoFit/>
          </a:bodyPr>
          <a:lstStyle/>
          <a:p>
            <a:pPr algn="ctr">
              <a:lnSpc>
                <a:spcPts val="9600"/>
              </a:lnSpc>
            </a:pPr>
            <a:r>
              <a:rPr lang="en-US" sz="8000">
                <a:solidFill>
                  <a:srgbClr val="FFFFFF"/>
                </a:solidFill>
                <a:latin typeface="Bicubik"/>
              </a:rPr>
              <a:t>DetecciÓn de cancer de mama</a:t>
            </a:r>
          </a:p>
        </p:txBody>
      </p:sp>
      <p:sp>
        <p:nvSpPr>
          <p:cNvPr name="TextBox 7" id="7"/>
          <p:cNvSpPr txBox="true"/>
          <p:nvPr/>
        </p:nvSpPr>
        <p:spPr>
          <a:xfrm rot="0">
            <a:off x="5271870" y="6248279"/>
            <a:ext cx="7744261" cy="1323975"/>
          </a:xfrm>
          <a:prstGeom prst="rect">
            <a:avLst/>
          </a:prstGeom>
        </p:spPr>
        <p:txBody>
          <a:bodyPr anchor="t" rtlCol="false" tIns="0" lIns="0" bIns="0" rIns="0">
            <a:spAutoFit/>
          </a:bodyPr>
          <a:lstStyle/>
          <a:p>
            <a:pPr algn="ctr">
              <a:lnSpc>
                <a:spcPts val="5280"/>
              </a:lnSpc>
              <a:spcBef>
                <a:spcPct val="0"/>
              </a:spcBef>
            </a:pPr>
            <a:r>
              <a:rPr lang="en-US" sz="4400" spc="-233">
                <a:solidFill>
                  <a:srgbClr val="000000"/>
                </a:solidFill>
                <a:latin typeface="Fira Code"/>
              </a:rPr>
              <a:t>Patología Computacional, un paso hacía el futuro</a:t>
            </a:r>
          </a:p>
        </p:txBody>
      </p:sp>
      <p:sp>
        <p:nvSpPr>
          <p:cNvPr name="TextBox 8" id="8"/>
          <p:cNvSpPr txBox="true"/>
          <p:nvPr/>
        </p:nvSpPr>
        <p:spPr>
          <a:xfrm rot="0">
            <a:off x="10428596" y="7953254"/>
            <a:ext cx="7104719" cy="1714500"/>
          </a:xfrm>
          <a:prstGeom prst="rect">
            <a:avLst/>
          </a:prstGeom>
        </p:spPr>
        <p:txBody>
          <a:bodyPr anchor="t" rtlCol="false" tIns="0" lIns="0" bIns="0" rIns="0">
            <a:spAutoFit/>
          </a:bodyPr>
          <a:lstStyle/>
          <a:p>
            <a:pPr>
              <a:lnSpc>
                <a:spcPts val="2700"/>
              </a:lnSpc>
            </a:pPr>
            <a:r>
              <a:rPr lang="en-US" sz="2000" spc="120">
                <a:solidFill>
                  <a:srgbClr val="E1E1E1"/>
                </a:solidFill>
                <a:latin typeface="Fira Code"/>
              </a:rPr>
              <a:t>Blanca Estela García Manjarrez - 118886</a:t>
            </a:r>
          </a:p>
          <a:p>
            <a:pPr>
              <a:lnSpc>
                <a:spcPts val="2700"/>
              </a:lnSpc>
            </a:pPr>
            <a:r>
              <a:rPr lang="en-US" sz="2000" spc="120">
                <a:solidFill>
                  <a:srgbClr val="E1E1E1"/>
                </a:solidFill>
                <a:latin typeface="Fira Code"/>
              </a:rPr>
              <a:t>David Edgardo Castillo Rodriguez - xxxxxx</a:t>
            </a:r>
          </a:p>
          <a:p>
            <a:pPr>
              <a:lnSpc>
                <a:spcPts val="2700"/>
              </a:lnSpc>
            </a:pPr>
            <a:r>
              <a:rPr lang="en-US" sz="2000" spc="120">
                <a:solidFill>
                  <a:srgbClr val="E1E1E1"/>
                </a:solidFill>
                <a:latin typeface="Fira Code"/>
              </a:rPr>
              <a:t>Mariano Villafuerte Gonzalez - 156057</a:t>
            </a:r>
          </a:p>
          <a:p>
            <a:pPr>
              <a:lnSpc>
                <a:spcPts val="2700"/>
              </a:lnSpc>
            </a:pPr>
            <a:r>
              <a:rPr lang="en-US" sz="2000" spc="120">
                <a:solidFill>
                  <a:srgbClr val="E1E1E1"/>
                </a:solidFill>
                <a:latin typeface="Fira Code"/>
              </a:rPr>
              <a:t>Valeria Duran Rubio - xxxxxx</a:t>
            </a:r>
          </a:p>
          <a:p>
            <a:pPr>
              <a:lnSpc>
                <a:spcPts val="2700"/>
              </a:lnSpc>
              <a:spcBef>
                <a:spcPct val="0"/>
              </a:spcBef>
            </a:pPr>
            <a:r>
              <a:rPr lang="en-US" sz="2000" spc="120">
                <a:solidFill>
                  <a:srgbClr val="E1E1E1"/>
                </a:solidFill>
                <a:latin typeface="Fira Code"/>
              </a:rPr>
              <a:t>Yuneri Pérez Arellano - 199813</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321" t="0" r="-22321" b="0"/>
            </a:stretch>
          </a:blipFill>
        </p:spPr>
      </p:sp>
      <p:grpSp>
        <p:nvGrpSpPr>
          <p:cNvPr name="Group 3" id="3"/>
          <p:cNvGrpSpPr/>
          <p:nvPr/>
        </p:nvGrpSpPr>
        <p:grpSpPr>
          <a:xfrm rot="0">
            <a:off x="1381902" y="1574361"/>
            <a:ext cx="15524197" cy="7138278"/>
            <a:chOff x="0" y="0"/>
            <a:chExt cx="4088677" cy="1880040"/>
          </a:xfrm>
        </p:grpSpPr>
        <p:sp>
          <p:nvSpPr>
            <p:cNvPr name="Freeform 4" id="4"/>
            <p:cNvSpPr/>
            <p:nvPr/>
          </p:nvSpPr>
          <p:spPr>
            <a:xfrm flipH="false" flipV="false" rot="0">
              <a:off x="0" y="0"/>
              <a:ext cx="4088678" cy="1880040"/>
            </a:xfrm>
            <a:custGeom>
              <a:avLst/>
              <a:gdLst/>
              <a:ahLst/>
              <a:cxnLst/>
              <a:rect r="r" b="b" t="t" l="l"/>
              <a:pathLst>
                <a:path h="1880040" w="4088678">
                  <a:moveTo>
                    <a:pt x="4987" y="0"/>
                  </a:moveTo>
                  <a:lnTo>
                    <a:pt x="4083691" y="0"/>
                  </a:lnTo>
                  <a:cubicBezTo>
                    <a:pt x="4086445" y="0"/>
                    <a:pt x="4088678" y="2233"/>
                    <a:pt x="4088678" y="4987"/>
                  </a:cubicBezTo>
                  <a:lnTo>
                    <a:pt x="4088678" y="1875053"/>
                  </a:lnTo>
                  <a:cubicBezTo>
                    <a:pt x="4088678" y="1877807"/>
                    <a:pt x="4086445" y="1880040"/>
                    <a:pt x="4083691" y="1880040"/>
                  </a:cubicBezTo>
                  <a:lnTo>
                    <a:pt x="4987" y="1880040"/>
                  </a:lnTo>
                  <a:cubicBezTo>
                    <a:pt x="2233" y="1880040"/>
                    <a:pt x="0" y="1877807"/>
                    <a:pt x="0" y="1875053"/>
                  </a:cubicBezTo>
                  <a:lnTo>
                    <a:pt x="0" y="4987"/>
                  </a:lnTo>
                  <a:cubicBezTo>
                    <a:pt x="0" y="2233"/>
                    <a:pt x="2233" y="0"/>
                    <a:pt x="4987" y="0"/>
                  </a:cubicBezTo>
                  <a:close/>
                </a:path>
              </a:pathLst>
            </a:custGeom>
            <a:solidFill>
              <a:srgbClr val="000000">
                <a:alpha val="80000"/>
              </a:srgbClr>
            </a:solidFill>
            <a:ln w="28575" cap="sq">
              <a:solidFill>
                <a:srgbClr val="FFFFFF">
                  <a:alpha val="80000"/>
                </a:srgbClr>
              </a:solidFill>
              <a:prstDash val="solid"/>
              <a:miter/>
            </a:ln>
          </p:spPr>
        </p:sp>
        <p:sp>
          <p:nvSpPr>
            <p:cNvPr name="TextBox 5" id="5"/>
            <p:cNvSpPr txBox="true"/>
            <p:nvPr/>
          </p:nvSpPr>
          <p:spPr>
            <a:xfrm>
              <a:off x="0" y="-38100"/>
              <a:ext cx="4088677" cy="191814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410798" y="1706128"/>
            <a:ext cx="13466405" cy="914400"/>
          </a:xfrm>
          <a:prstGeom prst="rect">
            <a:avLst/>
          </a:prstGeom>
        </p:spPr>
        <p:txBody>
          <a:bodyPr anchor="t" rtlCol="false" tIns="0" lIns="0" bIns="0" rIns="0">
            <a:spAutoFit/>
          </a:bodyPr>
          <a:lstStyle/>
          <a:p>
            <a:pPr algn="ctr">
              <a:lnSpc>
                <a:spcPts val="7200"/>
              </a:lnSpc>
            </a:pPr>
            <a:r>
              <a:rPr lang="en-US" sz="6000">
                <a:solidFill>
                  <a:srgbClr val="FFFFFF"/>
                </a:solidFill>
                <a:latin typeface="Fira Code"/>
              </a:rPr>
              <a:t>ÍNDICE</a:t>
            </a:r>
          </a:p>
        </p:txBody>
      </p:sp>
      <p:sp>
        <p:nvSpPr>
          <p:cNvPr name="TextBox 7" id="7"/>
          <p:cNvSpPr txBox="true"/>
          <p:nvPr/>
        </p:nvSpPr>
        <p:spPr>
          <a:xfrm rot="0">
            <a:off x="1643018" y="2852651"/>
            <a:ext cx="10377847" cy="2047177"/>
          </a:xfrm>
          <a:prstGeom prst="rect">
            <a:avLst/>
          </a:prstGeom>
        </p:spPr>
        <p:txBody>
          <a:bodyPr anchor="t" rtlCol="false" tIns="0" lIns="0" bIns="0" rIns="0">
            <a:spAutoFit/>
          </a:bodyPr>
          <a:lstStyle/>
          <a:p>
            <a:pPr algn="just" marL="439711" indent="-219855" lvl="1">
              <a:lnSpc>
                <a:spcPts val="2749"/>
              </a:lnSpc>
              <a:buFont typeface="Arial"/>
              <a:buChar char="•"/>
            </a:pPr>
            <a:r>
              <a:rPr lang="en-US" sz="2036" spc="122">
                <a:solidFill>
                  <a:srgbClr val="FFFFFF"/>
                </a:solidFill>
                <a:latin typeface="Fira Code"/>
              </a:rPr>
              <a:t>dgsdfg</a:t>
            </a:r>
          </a:p>
          <a:p>
            <a:pPr algn="just" marL="439711" indent="-219855" lvl="1">
              <a:lnSpc>
                <a:spcPts val="2749"/>
              </a:lnSpc>
              <a:buFont typeface="Arial"/>
              <a:buChar char="•"/>
            </a:pPr>
            <a:r>
              <a:rPr lang="en-US" sz="2036" spc="122">
                <a:solidFill>
                  <a:srgbClr val="FFFFFF"/>
                </a:solidFill>
                <a:latin typeface="Fira Code"/>
              </a:rPr>
              <a:t>fgsfgsf</a:t>
            </a:r>
          </a:p>
          <a:p>
            <a:pPr algn="just" marL="439711" indent="-219855" lvl="1">
              <a:lnSpc>
                <a:spcPts val="2749"/>
              </a:lnSpc>
              <a:buFont typeface="Arial"/>
              <a:buChar char="•"/>
            </a:pPr>
            <a:r>
              <a:rPr lang="en-US" sz="2036" spc="122">
                <a:solidFill>
                  <a:srgbClr val="FFFFFF"/>
                </a:solidFill>
                <a:latin typeface="Fira Code"/>
              </a:rPr>
              <a:t>agdsfgsd</a:t>
            </a:r>
          </a:p>
          <a:p>
            <a:pPr algn="just" marL="439711" indent="-219855" lvl="1">
              <a:lnSpc>
                <a:spcPts val="2749"/>
              </a:lnSpc>
              <a:buFont typeface="Arial"/>
              <a:buChar char="•"/>
            </a:pPr>
            <a:r>
              <a:rPr lang="en-US" sz="2036" spc="122">
                <a:solidFill>
                  <a:srgbClr val="FFFFFF"/>
                </a:solidFill>
                <a:latin typeface="Fira Code"/>
              </a:rPr>
              <a:t>sfgshsty</a:t>
            </a:r>
          </a:p>
          <a:p>
            <a:pPr algn="just" marL="439711" indent="-219855" lvl="1">
              <a:lnSpc>
                <a:spcPts val="2749"/>
              </a:lnSpc>
              <a:buFont typeface="Arial"/>
              <a:buChar char="•"/>
            </a:pPr>
            <a:r>
              <a:rPr lang="en-US" sz="2036" spc="122">
                <a:solidFill>
                  <a:srgbClr val="FFFFFF"/>
                </a:solidFill>
                <a:latin typeface="Fira Code"/>
              </a:rPr>
              <a:t>eaedx</a:t>
            </a:r>
          </a:p>
          <a:p>
            <a:pPr algn="just" marL="439711" indent="-219855" lvl="1">
              <a:lnSpc>
                <a:spcPts val="2749"/>
              </a:lnSpc>
              <a:spcBef>
                <a:spcPct val="0"/>
              </a:spcBef>
              <a:buFont typeface="Arial"/>
              <a:buChar char="•"/>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1E1E1"/>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450699"/>
            <a:ext cx="5779220" cy="3612012"/>
          </a:xfrm>
          <a:custGeom>
            <a:avLst/>
            <a:gdLst/>
            <a:ahLst/>
            <a:cxnLst/>
            <a:rect r="r" b="b" t="t" l="l"/>
            <a:pathLst>
              <a:path h="3612012" w="5779220">
                <a:moveTo>
                  <a:pt x="0" y="0"/>
                </a:moveTo>
                <a:lnTo>
                  <a:pt x="5779220" y="0"/>
                </a:lnTo>
                <a:lnTo>
                  <a:pt x="5779220" y="3612012"/>
                </a:lnTo>
                <a:lnTo>
                  <a:pt x="0" y="3612012"/>
                </a:lnTo>
                <a:lnTo>
                  <a:pt x="0" y="0"/>
                </a:lnTo>
                <a:close/>
              </a:path>
            </a:pathLst>
          </a:custGeom>
          <a:blipFill>
            <a:blip r:embed="rId2"/>
            <a:stretch>
              <a:fillRect l="0" t="0" r="0" b="0"/>
            </a:stretch>
          </a:blipFill>
        </p:spPr>
      </p:sp>
      <p:sp>
        <p:nvSpPr>
          <p:cNvPr name="TextBox 3" id="3"/>
          <p:cNvSpPr txBox="true"/>
          <p:nvPr/>
        </p:nvSpPr>
        <p:spPr>
          <a:xfrm rot="0">
            <a:off x="472219" y="340711"/>
            <a:ext cx="7516760" cy="914400"/>
          </a:xfrm>
          <a:prstGeom prst="rect">
            <a:avLst/>
          </a:prstGeom>
        </p:spPr>
        <p:txBody>
          <a:bodyPr anchor="t" rtlCol="false" tIns="0" lIns="0" bIns="0" rIns="0">
            <a:spAutoFit/>
          </a:bodyPr>
          <a:lstStyle/>
          <a:p>
            <a:pPr>
              <a:lnSpc>
                <a:spcPts val="7200"/>
              </a:lnSpc>
            </a:pPr>
            <a:r>
              <a:rPr lang="en-US" sz="6000">
                <a:solidFill>
                  <a:srgbClr val="FFFFFF"/>
                </a:solidFill>
                <a:latin typeface="Fira Code"/>
              </a:rPr>
              <a:t>PROBLEMATICA</a:t>
            </a:r>
          </a:p>
        </p:txBody>
      </p:sp>
      <p:sp>
        <p:nvSpPr>
          <p:cNvPr name="TextBox 4" id="4"/>
          <p:cNvSpPr txBox="true"/>
          <p:nvPr/>
        </p:nvSpPr>
        <p:spPr>
          <a:xfrm rot="0">
            <a:off x="6989754" y="2746753"/>
            <a:ext cx="10269546" cy="4991329"/>
          </a:xfrm>
          <a:prstGeom prst="rect">
            <a:avLst/>
          </a:prstGeom>
        </p:spPr>
        <p:txBody>
          <a:bodyPr anchor="t" rtlCol="false" tIns="0" lIns="0" bIns="0" rIns="0">
            <a:spAutoFit/>
          </a:bodyPr>
          <a:lstStyle/>
          <a:p>
            <a:pPr>
              <a:lnSpc>
                <a:spcPts val="2683"/>
              </a:lnSpc>
              <a:spcBef>
                <a:spcPct val="0"/>
              </a:spcBef>
            </a:pPr>
            <a:r>
              <a:rPr lang="en-US" sz="1987" spc="119" u="none">
                <a:solidFill>
                  <a:srgbClr val="000000"/>
                </a:solidFill>
                <a:latin typeface="Fira Code"/>
              </a:rPr>
              <a:t>Estudios recientes en patología computacional han demostrado que la clasificación de tejidos se puede utilizar eficazmente para: </a:t>
            </a:r>
          </a:p>
          <a:p>
            <a:pPr marL="429207" indent="-214603" lvl="1">
              <a:lnSpc>
                <a:spcPts val="2683"/>
              </a:lnSpc>
              <a:spcBef>
                <a:spcPct val="0"/>
              </a:spcBef>
              <a:buFont typeface="Arial"/>
              <a:buChar char="•"/>
            </a:pPr>
            <a:r>
              <a:rPr lang="en-US" sz="1987" spc="119" u="none">
                <a:solidFill>
                  <a:srgbClr val="000000"/>
                </a:solidFill>
                <a:latin typeface="Fira Code"/>
              </a:rPr>
              <a:t>la puntuación de cáncer</a:t>
            </a:r>
          </a:p>
          <a:p>
            <a:pPr marL="429207" indent="-214603" lvl="1">
              <a:lnSpc>
                <a:spcPts val="2683"/>
              </a:lnSpc>
              <a:spcBef>
                <a:spcPct val="0"/>
              </a:spcBef>
              <a:buFont typeface="Arial"/>
              <a:buChar char="•"/>
            </a:pPr>
            <a:r>
              <a:rPr lang="en-US" sz="1987" spc="119" u="none">
                <a:solidFill>
                  <a:srgbClr val="000000"/>
                </a:solidFill>
                <a:latin typeface="Fira Code"/>
              </a:rPr>
              <a:t>el descubrimiento de bio-marcadores</a:t>
            </a:r>
          </a:p>
          <a:p>
            <a:pPr marL="429207" indent="-214603" lvl="1">
              <a:lnSpc>
                <a:spcPts val="2683"/>
              </a:lnSpc>
              <a:spcBef>
                <a:spcPct val="0"/>
              </a:spcBef>
              <a:buFont typeface="Arial"/>
              <a:buChar char="•"/>
            </a:pPr>
            <a:r>
              <a:rPr lang="en-US" sz="1987" spc="119" u="none">
                <a:solidFill>
                  <a:srgbClr val="000000"/>
                </a:solidFill>
                <a:latin typeface="Fira Code"/>
              </a:rPr>
              <a:t>la predicción de recurrencia de cáncer</a:t>
            </a:r>
          </a:p>
          <a:p>
            <a:pPr marL="429207" indent="-214603" lvl="1">
              <a:lnSpc>
                <a:spcPts val="2683"/>
              </a:lnSpc>
              <a:spcBef>
                <a:spcPct val="0"/>
              </a:spcBef>
              <a:buFont typeface="Arial"/>
              <a:buChar char="•"/>
            </a:pPr>
            <a:r>
              <a:rPr lang="en-US" sz="1987" spc="119" u="none">
                <a:solidFill>
                  <a:srgbClr val="000000"/>
                </a:solidFill>
                <a:latin typeface="Fira Code"/>
              </a:rPr>
              <a:t>la predicción de la efectividad de los tratamientos</a:t>
            </a:r>
          </a:p>
          <a:p>
            <a:pPr>
              <a:lnSpc>
                <a:spcPts val="2683"/>
              </a:lnSpc>
              <a:spcBef>
                <a:spcPct val="0"/>
              </a:spcBef>
            </a:pPr>
          </a:p>
          <a:p>
            <a:pPr marL="0" indent="0" lvl="0">
              <a:lnSpc>
                <a:spcPts val="2683"/>
              </a:lnSpc>
              <a:spcBef>
                <a:spcPct val="0"/>
              </a:spcBef>
            </a:pPr>
            <a:r>
              <a:rPr lang="en-US" sz="1987" spc="119" u="none">
                <a:solidFill>
                  <a:srgbClr val="000000"/>
                </a:solidFill>
                <a:latin typeface="Fira Code"/>
              </a:rPr>
              <a:t>Con base en lo anterior, es imperativo que los algoritmos de Deep Learning que se basan en los detalles a nivel nuclear puedan hacer frente a los datos de naturaleza clínica, con el objetivo d</a:t>
            </a:r>
            <a:r>
              <a:rPr lang="en-US" sz="1987" spc="119" u="sng">
                <a:solidFill>
                  <a:srgbClr val="000000"/>
                </a:solidFill>
                <a:latin typeface="Fira Code"/>
              </a:rPr>
              <a:t>e que los patólogos y oncólogos cuenten con mecanismos de respuesta inmediata para obtener un diagnóstico mediante el procesamiento de imágenes completas de tejidos</a:t>
            </a:r>
            <a:r>
              <a:rPr lang="en-US" sz="1987" spc="119" u="none">
                <a:solidFill>
                  <a:srgbClr val="000000"/>
                </a:solidFill>
                <a:latin typeface="Fira Code"/>
              </a:rPr>
              <a:t>, obtenidas a través de laminillas de microscopios.</a:t>
            </a:r>
          </a:p>
        </p:txBody>
      </p:sp>
      <p:sp>
        <p:nvSpPr>
          <p:cNvPr name="Freeform 5" id="5"/>
          <p:cNvSpPr/>
          <p:nvPr/>
        </p:nvSpPr>
        <p:spPr>
          <a:xfrm flipH="false" flipV="false" rot="0">
            <a:off x="-187637" y="9258300"/>
            <a:ext cx="18663274" cy="8982891"/>
          </a:xfrm>
          <a:custGeom>
            <a:avLst/>
            <a:gdLst/>
            <a:ahLst/>
            <a:cxnLst/>
            <a:rect r="r" b="b" t="t" l="l"/>
            <a:pathLst>
              <a:path h="8982891" w="18663274">
                <a:moveTo>
                  <a:pt x="0" y="0"/>
                </a:moveTo>
                <a:lnTo>
                  <a:pt x="18663274" y="0"/>
                </a:lnTo>
                <a:lnTo>
                  <a:pt x="18663274" y="8982891"/>
                </a:lnTo>
                <a:lnTo>
                  <a:pt x="0" y="8982891"/>
                </a:lnTo>
                <a:lnTo>
                  <a:pt x="0" y="0"/>
                </a:lnTo>
                <a:close/>
              </a:path>
            </a:pathLst>
          </a:custGeom>
          <a:blipFill>
            <a:blip r:embed="rId3"/>
            <a:stretch>
              <a:fillRect l="-155" t="-17231" r="-155"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1E1E1"/>
        </a:solidFill>
      </p:bgPr>
    </p:bg>
    <p:spTree>
      <p:nvGrpSpPr>
        <p:cNvPr id="1" name=""/>
        <p:cNvGrpSpPr/>
        <p:nvPr/>
      </p:nvGrpSpPr>
      <p:grpSpPr>
        <a:xfrm>
          <a:off x="0" y="0"/>
          <a:ext cx="0" cy="0"/>
          <a:chOff x="0" y="0"/>
          <a:chExt cx="0" cy="0"/>
        </a:xfrm>
      </p:grpSpPr>
      <p:sp>
        <p:nvSpPr>
          <p:cNvPr name="Freeform 2" id="2"/>
          <p:cNvSpPr/>
          <p:nvPr/>
        </p:nvSpPr>
        <p:spPr>
          <a:xfrm flipH="false" flipV="false" rot="0">
            <a:off x="-187637" y="9258300"/>
            <a:ext cx="18663274" cy="8982891"/>
          </a:xfrm>
          <a:custGeom>
            <a:avLst/>
            <a:gdLst/>
            <a:ahLst/>
            <a:cxnLst/>
            <a:rect r="r" b="b" t="t" l="l"/>
            <a:pathLst>
              <a:path h="8982891" w="18663274">
                <a:moveTo>
                  <a:pt x="0" y="0"/>
                </a:moveTo>
                <a:lnTo>
                  <a:pt x="18663274" y="0"/>
                </a:lnTo>
                <a:lnTo>
                  <a:pt x="18663274" y="8982891"/>
                </a:lnTo>
                <a:lnTo>
                  <a:pt x="0" y="8982891"/>
                </a:lnTo>
                <a:lnTo>
                  <a:pt x="0" y="0"/>
                </a:lnTo>
                <a:close/>
              </a:path>
            </a:pathLst>
          </a:custGeom>
          <a:blipFill>
            <a:blip r:embed="rId2"/>
            <a:stretch>
              <a:fillRect l="-155" t="-17231" r="-155" b="0"/>
            </a:stretch>
          </a:blipFill>
        </p:spPr>
      </p:sp>
      <p:sp>
        <p:nvSpPr>
          <p:cNvPr name="Freeform 3" id="3"/>
          <p:cNvSpPr/>
          <p:nvPr/>
        </p:nvSpPr>
        <p:spPr>
          <a:xfrm flipH="false" flipV="false" rot="0">
            <a:off x="2937258" y="5738052"/>
            <a:ext cx="12413484" cy="2961387"/>
          </a:xfrm>
          <a:custGeom>
            <a:avLst/>
            <a:gdLst/>
            <a:ahLst/>
            <a:cxnLst/>
            <a:rect r="r" b="b" t="t" l="l"/>
            <a:pathLst>
              <a:path h="2961387" w="12413484">
                <a:moveTo>
                  <a:pt x="0" y="0"/>
                </a:moveTo>
                <a:lnTo>
                  <a:pt x="12413484" y="0"/>
                </a:lnTo>
                <a:lnTo>
                  <a:pt x="12413484" y="2961387"/>
                </a:lnTo>
                <a:lnTo>
                  <a:pt x="0" y="2961387"/>
                </a:lnTo>
                <a:lnTo>
                  <a:pt x="0" y="0"/>
                </a:lnTo>
                <a:close/>
              </a:path>
            </a:pathLst>
          </a:custGeom>
          <a:blipFill>
            <a:blip r:embed="rId3"/>
            <a:stretch>
              <a:fillRect l="0" t="0" r="0" b="0"/>
            </a:stretch>
          </a:blipFill>
        </p:spPr>
      </p:sp>
      <p:sp>
        <p:nvSpPr>
          <p:cNvPr name="Freeform 4" id="4"/>
          <p:cNvSpPr/>
          <p:nvPr/>
        </p:nvSpPr>
        <p:spPr>
          <a:xfrm flipH="false" flipV="false" rot="0">
            <a:off x="1796387" y="2290128"/>
            <a:ext cx="5456362" cy="2815623"/>
          </a:xfrm>
          <a:custGeom>
            <a:avLst/>
            <a:gdLst/>
            <a:ahLst/>
            <a:cxnLst/>
            <a:rect r="r" b="b" t="t" l="l"/>
            <a:pathLst>
              <a:path h="2815623" w="5456362">
                <a:moveTo>
                  <a:pt x="0" y="0"/>
                </a:moveTo>
                <a:lnTo>
                  <a:pt x="5456362" y="0"/>
                </a:lnTo>
                <a:lnTo>
                  <a:pt x="5456362" y="2815623"/>
                </a:lnTo>
                <a:lnTo>
                  <a:pt x="0" y="2815623"/>
                </a:lnTo>
                <a:lnTo>
                  <a:pt x="0" y="0"/>
                </a:lnTo>
                <a:close/>
              </a:path>
            </a:pathLst>
          </a:custGeom>
          <a:blipFill>
            <a:blip r:embed="rId4"/>
            <a:stretch>
              <a:fillRect l="0" t="0" r="0" b="0"/>
            </a:stretch>
          </a:blipFill>
        </p:spPr>
      </p:sp>
      <p:sp>
        <p:nvSpPr>
          <p:cNvPr name="TextBox 5" id="5"/>
          <p:cNvSpPr txBox="true"/>
          <p:nvPr/>
        </p:nvSpPr>
        <p:spPr>
          <a:xfrm rot="0">
            <a:off x="472219" y="340711"/>
            <a:ext cx="7516760" cy="914400"/>
          </a:xfrm>
          <a:prstGeom prst="rect">
            <a:avLst/>
          </a:prstGeom>
        </p:spPr>
        <p:txBody>
          <a:bodyPr anchor="t" rtlCol="false" tIns="0" lIns="0" bIns="0" rIns="0">
            <a:spAutoFit/>
          </a:bodyPr>
          <a:lstStyle/>
          <a:p>
            <a:pPr>
              <a:lnSpc>
                <a:spcPts val="7200"/>
              </a:lnSpc>
            </a:pPr>
            <a:r>
              <a:rPr lang="en-US" sz="6000">
                <a:solidFill>
                  <a:srgbClr val="FFFFFF"/>
                </a:solidFill>
                <a:latin typeface="Fira Code"/>
              </a:rPr>
              <a:t>ALGORITMOS</a:t>
            </a:r>
          </a:p>
        </p:txBody>
      </p:sp>
      <p:sp>
        <p:nvSpPr>
          <p:cNvPr name="TextBox 6" id="6"/>
          <p:cNvSpPr txBox="true"/>
          <p:nvPr/>
        </p:nvSpPr>
        <p:spPr>
          <a:xfrm rot="0">
            <a:off x="9144000" y="2188113"/>
            <a:ext cx="7415852" cy="2991079"/>
          </a:xfrm>
          <a:prstGeom prst="rect">
            <a:avLst/>
          </a:prstGeom>
        </p:spPr>
        <p:txBody>
          <a:bodyPr anchor="t" rtlCol="false" tIns="0" lIns="0" bIns="0" rIns="0">
            <a:spAutoFit/>
          </a:bodyPr>
          <a:lstStyle/>
          <a:p>
            <a:pPr>
              <a:lnSpc>
                <a:spcPts val="2683"/>
              </a:lnSpc>
            </a:pPr>
            <a:r>
              <a:rPr lang="en-US" sz="1987" spc="119">
                <a:solidFill>
                  <a:srgbClr val="000000"/>
                </a:solidFill>
                <a:latin typeface="Fira Code"/>
              </a:rPr>
              <a:t>Los algoritmos que se emplearán para este modelo son:</a:t>
            </a:r>
          </a:p>
          <a:p>
            <a:pPr marL="429207" indent="-214603" lvl="1">
              <a:lnSpc>
                <a:spcPts val="2683"/>
              </a:lnSpc>
              <a:buFont typeface="Arial"/>
              <a:buChar char="•"/>
            </a:pPr>
            <a:r>
              <a:rPr lang="en-US" sz="1987" spc="119">
                <a:solidFill>
                  <a:srgbClr val="000000"/>
                </a:solidFill>
                <a:latin typeface="Fira Code"/>
              </a:rPr>
              <a:t>Normalización de imagenes</a:t>
            </a:r>
          </a:p>
          <a:p>
            <a:pPr marL="429207" indent="-214603" lvl="1">
              <a:lnSpc>
                <a:spcPts val="2683"/>
              </a:lnSpc>
              <a:buFont typeface="Arial"/>
              <a:buChar char="•"/>
            </a:pPr>
            <a:r>
              <a:rPr lang="en-US" sz="1987" spc="119">
                <a:solidFill>
                  <a:srgbClr val="000000"/>
                </a:solidFill>
                <a:latin typeface="Fira Code"/>
              </a:rPr>
              <a:t>Red convolucional</a:t>
            </a:r>
          </a:p>
          <a:p>
            <a:pPr marL="858413" indent="-286138" lvl="2">
              <a:lnSpc>
                <a:spcPts val="2683"/>
              </a:lnSpc>
              <a:buFont typeface="Arial"/>
              <a:buChar char="⚬"/>
            </a:pPr>
            <a:r>
              <a:rPr lang="en-US" sz="1987" spc="119">
                <a:solidFill>
                  <a:srgbClr val="000000"/>
                </a:solidFill>
                <a:latin typeface="Fira Code"/>
              </a:rPr>
              <a:t>Función de pérdida categórica cruzada (</a:t>
            </a:r>
            <a:r>
              <a:rPr lang="en-US" sz="1987" spc="119">
                <a:solidFill>
                  <a:srgbClr val="000000"/>
                </a:solidFill>
                <a:latin typeface="Fira Code Semi-Bold"/>
              </a:rPr>
              <a:t>categorical_crossentropy</a:t>
            </a:r>
            <a:r>
              <a:rPr lang="en-US" sz="1987" spc="119">
                <a:solidFill>
                  <a:srgbClr val="000000"/>
                </a:solidFill>
                <a:latin typeface="Fira Code"/>
              </a:rPr>
              <a:t>) </a:t>
            </a:r>
          </a:p>
          <a:p>
            <a:pPr marL="858413" indent="-286138" lvl="2">
              <a:lnSpc>
                <a:spcPts val="2683"/>
              </a:lnSpc>
              <a:buFont typeface="Arial"/>
              <a:buChar char="⚬"/>
            </a:pPr>
            <a:r>
              <a:rPr lang="en-US" sz="1987" spc="119">
                <a:solidFill>
                  <a:srgbClr val="000000"/>
                </a:solidFill>
                <a:latin typeface="Fira Code"/>
              </a:rPr>
              <a:t>Optimizador Adam (</a:t>
            </a:r>
            <a:r>
              <a:rPr lang="en-US" sz="1987" spc="119">
                <a:solidFill>
                  <a:srgbClr val="000000"/>
                </a:solidFill>
                <a:latin typeface="Fira Code Semi-Bold"/>
              </a:rPr>
              <a:t>adam</a:t>
            </a:r>
            <a:r>
              <a:rPr lang="en-US" sz="1987" spc="119">
                <a:solidFill>
                  <a:srgbClr val="000000"/>
                </a:solidFill>
                <a:latin typeface="Fira Code"/>
              </a:rPr>
              <a:t>) </a:t>
            </a:r>
          </a:p>
          <a:p>
            <a:pPr marL="858413" indent="-286138" lvl="2">
              <a:lnSpc>
                <a:spcPts val="2683"/>
              </a:lnSpc>
              <a:spcBef>
                <a:spcPct val="0"/>
              </a:spcBef>
              <a:buFont typeface="Arial"/>
              <a:buChar char="⚬"/>
            </a:pPr>
            <a:r>
              <a:rPr lang="en-US" sz="1987" spc="119">
                <a:solidFill>
                  <a:srgbClr val="000000"/>
                </a:solidFill>
                <a:latin typeface="Fira Code"/>
              </a:rPr>
              <a:t>P</a:t>
            </a:r>
            <a:r>
              <a:rPr lang="en-US" sz="1987" spc="119">
                <a:solidFill>
                  <a:srgbClr val="000000"/>
                </a:solidFill>
                <a:latin typeface="Fira Code"/>
              </a:rPr>
              <a:t>recisión (</a:t>
            </a:r>
            <a:r>
              <a:rPr lang="en-US" sz="1987" spc="119">
                <a:solidFill>
                  <a:srgbClr val="000000"/>
                </a:solidFill>
                <a:latin typeface="Fira Code Semi-Bold"/>
              </a:rPr>
              <a:t>accuracy</a:t>
            </a:r>
            <a:r>
              <a:rPr lang="en-US" sz="1987" spc="119">
                <a:solidFill>
                  <a:srgbClr val="000000"/>
                </a:solidFill>
                <a:latin typeface="Fira Code"/>
              </a:rPr>
              <a:t>) como métrica durante el entrenamiento.</a:t>
            </a:r>
            <a:r>
              <a:rPr lang="en-US" sz="1987" spc="119">
                <a:solidFill>
                  <a:srgbClr val="000000"/>
                </a:solidFill>
                <a:latin typeface="Fira Code"/>
              </a:rPr>
              <a:t>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1E1E1"/>
        </a:solidFill>
      </p:bgPr>
    </p:bg>
    <p:spTree>
      <p:nvGrpSpPr>
        <p:cNvPr id="1" name=""/>
        <p:cNvGrpSpPr/>
        <p:nvPr/>
      </p:nvGrpSpPr>
      <p:grpSpPr>
        <a:xfrm>
          <a:off x="0" y="0"/>
          <a:ext cx="0" cy="0"/>
          <a:chOff x="0" y="0"/>
          <a:chExt cx="0" cy="0"/>
        </a:xfrm>
      </p:grpSpPr>
      <p:sp>
        <p:nvSpPr>
          <p:cNvPr name="Freeform 2" id="2"/>
          <p:cNvSpPr/>
          <p:nvPr/>
        </p:nvSpPr>
        <p:spPr>
          <a:xfrm flipH="false" flipV="false" rot="0">
            <a:off x="857994" y="2707068"/>
            <a:ext cx="5779596" cy="4872864"/>
          </a:xfrm>
          <a:custGeom>
            <a:avLst/>
            <a:gdLst/>
            <a:ahLst/>
            <a:cxnLst/>
            <a:rect r="r" b="b" t="t" l="l"/>
            <a:pathLst>
              <a:path h="4872864" w="5779596">
                <a:moveTo>
                  <a:pt x="0" y="0"/>
                </a:moveTo>
                <a:lnTo>
                  <a:pt x="5779597" y="0"/>
                </a:lnTo>
                <a:lnTo>
                  <a:pt x="5779597" y="4872864"/>
                </a:lnTo>
                <a:lnTo>
                  <a:pt x="0" y="4872864"/>
                </a:lnTo>
                <a:lnTo>
                  <a:pt x="0" y="0"/>
                </a:lnTo>
                <a:close/>
              </a:path>
            </a:pathLst>
          </a:custGeom>
          <a:blipFill>
            <a:blip r:embed="rId2"/>
            <a:stretch>
              <a:fillRect l="0" t="-2457" r="-521" b="-16768"/>
            </a:stretch>
          </a:blipFill>
        </p:spPr>
      </p:sp>
      <p:sp>
        <p:nvSpPr>
          <p:cNvPr name="TextBox 3" id="3"/>
          <p:cNvSpPr txBox="true"/>
          <p:nvPr/>
        </p:nvSpPr>
        <p:spPr>
          <a:xfrm rot="0">
            <a:off x="472219" y="340711"/>
            <a:ext cx="8790051" cy="914400"/>
          </a:xfrm>
          <a:prstGeom prst="rect">
            <a:avLst/>
          </a:prstGeom>
        </p:spPr>
        <p:txBody>
          <a:bodyPr anchor="t" rtlCol="false" tIns="0" lIns="0" bIns="0" rIns="0">
            <a:spAutoFit/>
          </a:bodyPr>
          <a:lstStyle/>
          <a:p>
            <a:pPr>
              <a:lnSpc>
                <a:spcPts val="7200"/>
              </a:lnSpc>
            </a:pPr>
            <a:r>
              <a:rPr lang="en-US" sz="6000">
                <a:solidFill>
                  <a:srgbClr val="FFFFFF"/>
                </a:solidFill>
                <a:latin typeface="Fira Code"/>
              </a:rPr>
              <a:t>OBJETIVO PARTICULAR</a:t>
            </a:r>
          </a:p>
        </p:txBody>
      </p:sp>
      <p:sp>
        <p:nvSpPr>
          <p:cNvPr name="TextBox 4" id="4"/>
          <p:cNvSpPr txBox="true"/>
          <p:nvPr/>
        </p:nvSpPr>
        <p:spPr>
          <a:xfrm rot="0">
            <a:off x="6989754" y="1746628"/>
            <a:ext cx="10269546" cy="6324829"/>
          </a:xfrm>
          <a:prstGeom prst="rect">
            <a:avLst/>
          </a:prstGeom>
        </p:spPr>
        <p:txBody>
          <a:bodyPr anchor="t" rtlCol="false" tIns="0" lIns="0" bIns="0" rIns="0">
            <a:spAutoFit/>
          </a:bodyPr>
          <a:lstStyle/>
          <a:p>
            <a:pPr algn="just">
              <a:lnSpc>
                <a:spcPts val="2683"/>
              </a:lnSpc>
            </a:pPr>
            <a:r>
              <a:rPr lang="en-US" sz="1987" spc="119">
                <a:solidFill>
                  <a:srgbClr val="000000"/>
                </a:solidFill>
                <a:latin typeface="Fira Code"/>
              </a:rPr>
              <a:t>Identificar a partir de imagenes de portaobjetos de tejidos de mama de pacientes, si estos contienen Carcinoma ductal invasivo (IDC) o no.</a:t>
            </a:r>
          </a:p>
          <a:p>
            <a:pPr algn="just">
              <a:lnSpc>
                <a:spcPts val="2683"/>
              </a:lnSpc>
            </a:pPr>
          </a:p>
          <a:p>
            <a:pPr algn="just">
              <a:lnSpc>
                <a:spcPts val="2683"/>
              </a:lnSpc>
            </a:pPr>
            <a:r>
              <a:rPr lang="en-US" sz="1987" spc="119">
                <a:solidFill>
                  <a:srgbClr val="000000"/>
                </a:solidFill>
                <a:latin typeface="Fira Code"/>
              </a:rPr>
              <a:t>Esto facilitará la toma de decisiones, ayudará a la planificación de tratamientos y con ello mejorará la esperanza y calidad de vida del paciente. </a:t>
            </a:r>
          </a:p>
          <a:p>
            <a:pPr algn="just">
              <a:lnSpc>
                <a:spcPts val="2683"/>
              </a:lnSpc>
            </a:pPr>
          </a:p>
          <a:p>
            <a:pPr algn="just">
              <a:lnSpc>
                <a:spcPts val="2683"/>
              </a:lnSpc>
            </a:pPr>
            <a:r>
              <a:rPr lang="en-US" sz="1987" spc="119">
                <a:solidFill>
                  <a:srgbClr val="000000"/>
                </a:solidFill>
                <a:latin typeface="Fira Code"/>
              </a:rPr>
              <a:t>El carcinoma ductal invasivo (IDC), también denominado carcinoma ductal infiltrante, es el tipo más común de cáncer de mama. Alrededor de un 75 % de todos los tipos de cáncer de mama son CDI, según la Sociedad Americana Contra el Cáncer.</a:t>
            </a:r>
          </a:p>
          <a:p>
            <a:pPr algn="just">
              <a:lnSpc>
                <a:spcPts val="2683"/>
              </a:lnSpc>
            </a:pPr>
          </a:p>
          <a:p>
            <a:pPr algn="just" marL="0" indent="0" lvl="0">
              <a:lnSpc>
                <a:spcPts val="2683"/>
              </a:lnSpc>
              <a:spcBef>
                <a:spcPct val="0"/>
              </a:spcBef>
            </a:pPr>
            <a:r>
              <a:rPr lang="en-US" sz="1987" spc="119">
                <a:solidFill>
                  <a:srgbClr val="000000"/>
                </a:solidFill>
                <a:latin typeface="Fira Code"/>
              </a:rPr>
              <a:t>Para asignar un grado de agresividad a una muestra de montaje completo, los patólogos normalmente se centran en las regiones que contienen el IDC. Como resultado, uno de los pasos de preprocesamiento comunes para la clasificación automática de agresividad es delinear las regiones exactas de IDC dentro de un portaobjetos de montaje completo.</a:t>
            </a:r>
          </a:p>
        </p:txBody>
      </p:sp>
      <p:sp>
        <p:nvSpPr>
          <p:cNvPr name="Freeform 5" id="5"/>
          <p:cNvSpPr/>
          <p:nvPr/>
        </p:nvSpPr>
        <p:spPr>
          <a:xfrm flipH="false" flipV="false" rot="0">
            <a:off x="-187637" y="9258300"/>
            <a:ext cx="18663274" cy="8982891"/>
          </a:xfrm>
          <a:custGeom>
            <a:avLst/>
            <a:gdLst/>
            <a:ahLst/>
            <a:cxnLst/>
            <a:rect r="r" b="b" t="t" l="l"/>
            <a:pathLst>
              <a:path h="8982891" w="18663274">
                <a:moveTo>
                  <a:pt x="0" y="0"/>
                </a:moveTo>
                <a:lnTo>
                  <a:pt x="18663274" y="0"/>
                </a:lnTo>
                <a:lnTo>
                  <a:pt x="18663274" y="8982891"/>
                </a:lnTo>
                <a:lnTo>
                  <a:pt x="0" y="8982891"/>
                </a:lnTo>
                <a:lnTo>
                  <a:pt x="0" y="0"/>
                </a:lnTo>
                <a:close/>
              </a:path>
            </a:pathLst>
          </a:custGeom>
          <a:blipFill>
            <a:blip r:embed="rId3"/>
            <a:stretch>
              <a:fillRect l="-155" t="-17231" r="-155"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1E1E1"/>
        </a:solidFill>
      </p:bgPr>
    </p:bg>
    <p:spTree>
      <p:nvGrpSpPr>
        <p:cNvPr id="1" name=""/>
        <p:cNvGrpSpPr/>
        <p:nvPr/>
      </p:nvGrpSpPr>
      <p:grpSpPr>
        <a:xfrm>
          <a:off x="0" y="0"/>
          <a:ext cx="0" cy="0"/>
          <a:chOff x="0" y="0"/>
          <a:chExt cx="0" cy="0"/>
        </a:xfrm>
      </p:grpSpPr>
      <p:sp>
        <p:nvSpPr>
          <p:cNvPr name="Freeform 2" id="2"/>
          <p:cNvSpPr/>
          <p:nvPr/>
        </p:nvSpPr>
        <p:spPr>
          <a:xfrm flipH="false" flipV="false" rot="0">
            <a:off x="502823" y="2454618"/>
            <a:ext cx="11172250" cy="3453241"/>
          </a:xfrm>
          <a:custGeom>
            <a:avLst/>
            <a:gdLst/>
            <a:ahLst/>
            <a:cxnLst/>
            <a:rect r="r" b="b" t="t" l="l"/>
            <a:pathLst>
              <a:path h="3453241" w="11172250">
                <a:moveTo>
                  <a:pt x="0" y="0"/>
                </a:moveTo>
                <a:lnTo>
                  <a:pt x="11172249" y="0"/>
                </a:lnTo>
                <a:lnTo>
                  <a:pt x="11172249" y="3453241"/>
                </a:lnTo>
                <a:lnTo>
                  <a:pt x="0" y="3453241"/>
                </a:lnTo>
                <a:lnTo>
                  <a:pt x="0" y="0"/>
                </a:lnTo>
                <a:close/>
              </a:path>
            </a:pathLst>
          </a:custGeom>
          <a:blipFill>
            <a:blip r:embed="rId2"/>
            <a:stretch>
              <a:fillRect l="0" t="0" r="0" b="0"/>
            </a:stretch>
          </a:blipFill>
        </p:spPr>
      </p:sp>
      <p:sp>
        <p:nvSpPr>
          <p:cNvPr name="Freeform 3" id="3"/>
          <p:cNvSpPr/>
          <p:nvPr/>
        </p:nvSpPr>
        <p:spPr>
          <a:xfrm flipH="false" flipV="false" rot="0">
            <a:off x="12904599" y="1748745"/>
            <a:ext cx="3996287" cy="7937069"/>
          </a:xfrm>
          <a:custGeom>
            <a:avLst/>
            <a:gdLst/>
            <a:ahLst/>
            <a:cxnLst/>
            <a:rect r="r" b="b" t="t" l="l"/>
            <a:pathLst>
              <a:path h="7937069" w="3996287">
                <a:moveTo>
                  <a:pt x="0" y="0"/>
                </a:moveTo>
                <a:lnTo>
                  <a:pt x="3996287" y="0"/>
                </a:lnTo>
                <a:lnTo>
                  <a:pt x="3996287" y="7937069"/>
                </a:lnTo>
                <a:lnTo>
                  <a:pt x="0" y="7937069"/>
                </a:lnTo>
                <a:lnTo>
                  <a:pt x="0" y="0"/>
                </a:lnTo>
                <a:close/>
              </a:path>
            </a:pathLst>
          </a:custGeom>
          <a:blipFill>
            <a:blip r:embed="rId3"/>
            <a:stretch>
              <a:fillRect l="0" t="0" r="0" b="0"/>
            </a:stretch>
          </a:blipFill>
        </p:spPr>
      </p:sp>
      <p:sp>
        <p:nvSpPr>
          <p:cNvPr name="TextBox 4" id="4"/>
          <p:cNvSpPr txBox="true"/>
          <p:nvPr/>
        </p:nvSpPr>
        <p:spPr>
          <a:xfrm rot="0">
            <a:off x="1028700" y="2112792"/>
            <a:ext cx="11646531" cy="5490210"/>
          </a:xfrm>
          <a:prstGeom prst="rect">
            <a:avLst/>
          </a:prstGeom>
        </p:spPr>
        <p:txBody>
          <a:bodyPr anchor="t" rtlCol="false" tIns="0" lIns="0" bIns="0" rIns="0">
            <a:spAutoFit/>
          </a:bodyPr>
          <a:lstStyle/>
          <a:p>
            <a:pPr>
              <a:lnSpc>
                <a:spcPts val="2430"/>
              </a:lnSpc>
            </a:pPr>
            <a:r>
              <a:rPr lang="en-US" sz="1800" spc="107">
                <a:solidFill>
                  <a:srgbClr val="000000"/>
                </a:solidFill>
                <a:latin typeface="Fira Code"/>
              </a:rPr>
              <a:t>•Número de registro y número de variables (tanto independientes como objetivo).</a:t>
            </a:r>
          </a:p>
          <a:p>
            <a:pPr>
              <a:lnSpc>
                <a:spcPts val="2430"/>
              </a:lnSpc>
            </a:pPr>
          </a:p>
          <a:p>
            <a:pPr>
              <a:lnSpc>
                <a:spcPts val="2430"/>
              </a:lnSpc>
            </a:pPr>
          </a:p>
          <a:p>
            <a:pPr>
              <a:lnSpc>
                <a:spcPts val="2430"/>
              </a:lnSpc>
            </a:pPr>
          </a:p>
          <a:p>
            <a:pPr>
              <a:lnSpc>
                <a:spcPts val="2430"/>
              </a:lnSpc>
            </a:pPr>
          </a:p>
          <a:p>
            <a:pPr>
              <a:lnSpc>
                <a:spcPts val="2430"/>
              </a:lnSpc>
            </a:pPr>
          </a:p>
          <a:p>
            <a:pPr>
              <a:lnSpc>
                <a:spcPts val="2430"/>
              </a:lnSpc>
            </a:pPr>
          </a:p>
          <a:p>
            <a:pPr>
              <a:lnSpc>
                <a:spcPts val="2430"/>
              </a:lnSpc>
            </a:pPr>
          </a:p>
          <a:p>
            <a:pPr>
              <a:lnSpc>
                <a:spcPts val="2430"/>
              </a:lnSpc>
            </a:pPr>
          </a:p>
          <a:p>
            <a:pPr>
              <a:lnSpc>
                <a:spcPts val="2430"/>
              </a:lnSpc>
            </a:pPr>
          </a:p>
          <a:p>
            <a:pPr>
              <a:lnSpc>
                <a:spcPts val="2430"/>
              </a:lnSpc>
            </a:pPr>
          </a:p>
          <a:p>
            <a:pPr>
              <a:lnSpc>
                <a:spcPts val="2430"/>
              </a:lnSpc>
            </a:pPr>
          </a:p>
          <a:p>
            <a:pPr>
              <a:lnSpc>
                <a:spcPts val="2430"/>
              </a:lnSpc>
            </a:pPr>
            <a:r>
              <a:rPr lang="en-US" sz="1800" spc="107">
                <a:solidFill>
                  <a:srgbClr val="000000"/>
                </a:solidFill>
                <a:latin typeface="Fira Code"/>
              </a:rPr>
              <a:t>•Pero sí recordar las conclusiones de su EDA</a:t>
            </a:r>
          </a:p>
          <a:p>
            <a:pPr>
              <a:lnSpc>
                <a:spcPts val="2430"/>
              </a:lnSpc>
            </a:pPr>
          </a:p>
          <a:p>
            <a:pPr>
              <a:lnSpc>
                <a:spcPts val="2430"/>
              </a:lnSpc>
            </a:pPr>
          </a:p>
          <a:p>
            <a:pPr>
              <a:lnSpc>
                <a:spcPts val="2430"/>
              </a:lnSpc>
            </a:pPr>
          </a:p>
          <a:p>
            <a:pPr marL="0" indent="0" lvl="0">
              <a:lnSpc>
                <a:spcPts val="2430"/>
              </a:lnSpc>
              <a:spcBef>
                <a:spcPct val="0"/>
              </a:spcBef>
            </a:pPr>
          </a:p>
        </p:txBody>
      </p:sp>
      <p:sp>
        <p:nvSpPr>
          <p:cNvPr name="Freeform 5" id="5"/>
          <p:cNvSpPr/>
          <p:nvPr/>
        </p:nvSpPr>
        <p:spPr>
          <a:xfrm flipH="false" flipV="false" rot="0">
            <a:off x="243601" y="6512954"/>
            <a:ext cx="12431630" cy="3576954"/>
          </a:xfrm>
          <a:custGeom>
            <a:avLst/>
            <a:gdLst/>
            <a:ahLst/>
            <a:cxnLst/>
            <a:rect r="r" b="b" t="t" l="l"/>
            <a:pathLst>
              <a:path h="3576954" w="12431630">
                <a:moveTo>
                  <a:pt x="0" y="0"/>
                </a:moveTo>
                <a:lnTo>
                  <a:pt x="12431630" y="0"/>
                </a:lnTo>
                <a:lnTo>
                  <a:pt x="12431630" y="3576954"/>
                </a:lnTo>
                <a:lnTo>
                  <a:pt x="0" y="3576954"/>
                </a:lnTo>
                <a:lnTo>
                  <a:pt x="0" y="0"/>
                </a:lnTo>
                <a:close/>
              </a:path>
            </a:pathLst>
          </a:custGeom>
          <a:blipFill>
            <a:blip r:embed="rId4"/>
            <a:stretch>
              <a:fillRect l="0" t="0" r="0" b="0"/>
            </a:stretch>
          </a:blipFill>
        </p:spPr>
      </p:sp>
      <p:sp>
        <p:nvSpPr>
          <p:cNvPr name="TextBox 6" id="6"/>
          <p:cNvSpPr txBox="true"/>
          <p:nvPr/>
        </p:nvSpPr>
        <p:spPr>
          <a:xfrm rot="0">
            <a:off x="1028700" y="541515"/>
            <a:ext cx="11961939" cy="914400"/>
          </a:xfrm>
          <a:prstGeom prst="rect">
            <a:avLst/>
          </a:prstGeom>
        </p:spPr>
        <p:txBody>
          <a:bodyPr anchor="t" rtlCol="false" tIns="0" lIns="0" bIns="0" rIns="0">
            <a:spAutoFit/>
          </a:bodyPr>
          <a:lstStyle/>
          <a:p>
            <a:pPr>
              <a:lnSpc>
                <a:spcPts val="7200"/>
              </a:lnSpc>
            </a:pPr>
            <a:r>
              <a:rPr lang="en-US" sz="6000">
                <a:solidFill>
                  <a:srgbClr val="FFFFFF"/>
                </a:solidFill>
                <a:latin typeface="Fira Code"/>
              </a:rPr>
              <a:t>RESUMEN DE BASE DE DATOS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1E1E1"/>
        </a:solidFill>
      </p:bgPr>
    </p:bg>
    <p:spTree>
      <p:nvGrpSpPr>
        <p:cNvPr id="1" name=""/>
        <p:cNvGrpSpPr/>
        <p:nvPr/>
      </p:nvGrpSpPr>
      <p:grpSpPr>
        <a:xfrm>
          <a:off x="0" y="0"/>
          <a:ext cx="0" cy="0"/>
          <a:chOff x="0" y="0"/>
          <a:chExt cx="0" cy="0"/>
        </a:xfrm>
      </p:grpSpPr>
      <p:sp>
        <p:nvSpPr>
          <p:cNvPr name="Freeform 2" id="2"/>
          <p:cNvSpPr/>
          <p:nvPr/>
        </p:nvSpPr>
        <p:spPr>
          <a:xfrm flipH="false" flipV="false" rot="0">
            <a:off x="12904599" y="1748745"/>
            <a:ext cx="3996287" cy="7937069"/>
          </a:xfrm>
          <a:custGeom>
            <a:avLst/>
            <a:gdLst/>
            <a:ahLst/>
            <a:cxnLst/>
            <a:rect r="r" b="b" t="t" l="l"/>
            <a:pathLst>
              <a:path h="7937069" w="3996287">
                <a:moveTo>
                  <a:pt x="0" y="0"/>
                </a:moveTo>
                <a:lnTo>
                  <a:pt x="3996287" y="0"/>
                </a:lnTo>
                <a:lnTo>
                  <a:pt x="3996287" y="7937069"/>
                </a:lnTo>
                <a:lnTo>
                  <a:pt x="0" y="7937069"/>
                </a:lnTo>
                <a:lnTo>
                  <a:pt x="0" y="0"/>
                </a:lnTo>
                <a:close/>
              </a:path>
            </a:pathLst>
          </a:custGeom>
          <a:blipFill>
            <a:blip r:embed="rId2"/>
            <a:stretch>
              <a:fillRect l="0" t="0" r="0" b="0"/>
            </a:stretch>
          </a:blipFill>
        </p:spPr>
      </p:sp>
      <p:sp>
        <p:nvSpPr>
          <p:cNvPr name="TextBox 3" id="3"/>
          <p:cNvSpPr txBox="true"/>
          <p:nvPr/>
        </p:nvSpPr>
        <p:spPr>
          <a:xfrm rot="0">
            <a:off x="1028700" y="541515"/>
            <a:ext cx="11961939" cy="914400"/>
          </a:xfrm>
          <a:prstGeom prst="rect">
            <a:avLst/>
          </a:prstGeom>
        </p:spPr>
        <p:txBody>
          <a:bodyPr anchor="t" rtlCol="false" tIns="0" lIns="0" bIns="0" rIns="0">
            <a:spAutoFit/>
          </a:bodyPr>
          <a:lstStyle/>
          <a:p>
            <a:pPr>
              <a:lnSpc>
                <a:spcPts val="7200"/>
              </a:lnSpc>
            </a:pPr>
            <a:r>
              <a:rPr lang="en-US" sz="6000">
                <a:solidFill>
                  <a:srgbClr val="FFFFFF"/>
                </a:solidFill>
                <a:latin typeface="Fira Code"/>
              </a:rPr>
              <a:t>RESUMEN DE BASE DE DATOS</a:t>
            </a:r>
          </a:p>
        </p:txBody>
      </p:sp>
      <p:sp>
        <p:nvSpPr>
          <p:cNvPr name="TextBox 4" id="4"/>
          <p:cNvSpPr txBox="true"/>
          <p:nvPr/>
        </p:nvSpPr>
        <p:spPr>
          <a:xfrm rot="0">
            <a:off x="1028700" y="2112792"/>
            <a:ext cx="7537530" cy="7623810"/>
          </a:xfrm>
          <a:prstGeom prst="rect">
            <a:avLst/>
          </a:prstGeom>
        </p:spPr>
        <p:txBody>
          <a:bodyPr anchor="t" rtlCol="false" tIns="0" lIns="0" bIns="0" rIns="0">
            <a:spAutoFit/>
          </a:bodyPr>
          <a:lstStyle/>
          <a:p>
            <a:pPr>
              <a:lnSpc>
                <a:spcPts val="2430"/>
              </a:lnSpc>
            </a:pPr>
          </a:p>
          <a:p>
            <a:pPr>
              <a:lnSpc>
                <a:spcPts val="2430"/>
              </a:lnSpc>
            </a:pPr>
            <a:r>
              <a:rPr lang="en-US" sz="1800" spc="107">
                <a:solidFill>
                  <a:srgbClr val="000000"/>
                </a:solidFill>
                <a:latin typeface="Fira Code"/>
              </a:rPr>
              <a:t>•¿cuáles variables parecen ser más interesantes/prometedoras?</a:t>
            </a:r>
          </a:p>
          <a:p>
            <a:pPr>
              <a:lnSpc>
                <a:spcPts val="2430"/>
              </a:lnSpc>
            </a:pPr>
          </a:p>
          <a:p>
            <a:pPr>
              <a:lnSpc>
                <a:spcPts val="2430"/>
              </a:lnSpc>
            </a:pPr>
          </a:p>
          <a:p>
            <a:pPr>
              <a:lnSpc>
                <a:spcPts val="2430"/>
              </a:lnSpc>
            </a:pPr>
            <a:r>
              <a:rPr lang="en-US" sz="1800" spc="107">
                <a:solidFill>
                  <a:srgbClr val="000000"/>
                </a:solidFill>
                <a:latin typeface="Fira Code"/>
              </a:rPr>
              <a:t>•¿Hay balance o desbalance entre las clases?</a:t>
            </a:r>
          </a:p>
          <a:p>
            <a:pPr>
              <a:lnSpc>
                <a:spcPts val="2430"/>
              </a:lnSpc>
            </a:pPr>
            <a:r>
              <a:rPr lang="en-US" sz="1800" spc="107">
                <a:solidFill>
                  <a:srgbClr val="000000"/>
                </a:solidFill>
                <a:latin typeface="Fira Code"/>
              </a:rPr>
              <a:t>En la base se puede observar un desbalance entre las clases, aproximadamente del 71% para la clase negativa y 29% para la positiva.  </a:t>
            </a:r>
          </a:p>
          <a:p>
            <a:pPr>
              <a:lnSpc>
                <a:spcPts val="2430"/>
              </a:lnSpc>
            </a:pPr>
          </a:p>
          <a:p>
            <a:pPr>
              <a:lnSpc>
                <a:spcPts val="2430"/>
              </a:lnSpc>
            </a:pPr>
          </a:p>
          <a:p>
            <a:pPr>
              <a:lnSpc>
                <a:spcPts val="2430"/>
              </a:lnSpc>
            </a:pPr>
            <a:r>
              <a:rPr lang="en-US" sz="1800" spc="107">
                <a:solidFill>
                  <a:srgbClr val="000000"/>
                </a:solidFill>
                <a:latin typeface="Fira Code"/>
              </a:rPr>
              <a:t>•Cabe mencionar que las transformaciones aplicadas a las imagenes fueron las siguientes:</a:t>
            </a:r>
          </a:p>
          <a:p>
            <a:pPr marL="388620" indent="-194310" lvl="1">
              <a:lnSpc>
                <a:spcPts val="2430"/>
              </a:lnSpc>
              <a:buFont typeface="Arial"/>
              <a:buChar char="•"/>
            </a:pPr>
            <a:r>
              <a:rPr lang="en-US" sz="1800" spc="107">
                <a:solidFill>
                  <a:srgbClr val="000000"/>
                </a:solidFill>
                <a:latin typeface="Fira Code"/>
              </a:rPr>
              <a:t>Randon noise</a:t>
            </a:r>
          </a:p>
          <a:p>
            <a:pPr marL="388620" indent="-194310" lvl="1">
              <a:lnSpc>
                <a:spcPts val="2430"/>
              </a:lnSpc>
              <a:buFont typeface="Arial"/>
              <a:buChar char="•"/>
            </a:pPr>
            <a:r>
              <a:rPr lang="en-US" sz="1800" spc="107">
                <a:solidFill>
                  <a:srgbClr val="000000"/>
                </a:solidFill>
                <a:latin typeface="Fira Code"/>
              </a:rPr>
              <a:t>Normalización</a:t>
            </a:r>
          </a:p>
          <a:p>
            <a:pPr>
              <a:lnSpc>
                <a:spcPts val="2430"/>
              </a:lnSpc>
            </a:pPr>
          </a:p>
          <a:p>
            <a:pPr>
              <a:lnSpc>
                <a:spcPts val="2430"/>
              </a:lnSpc>
            </a:pPr>
          </a:p>
          <a:p>
            <a:pPr>
              <a:lnSpc>
                <a:spcPts val="2430"/>
              </a:lnSpc>
            </a:pPr>
          </a:p>
          <a:p>
            <a:pPr>
              <a:lnSpc>
                <a:spcPts val="2430"/>
              </a:lnSpc>
            </a:pPr>
            <a:r>
              <a:rPr lang="en-US" sz="1800" spc="107">
                <a:solidFill>
                  <a:srgbClr val="000000"/>
                </a:solidFill>
                <a:latin typeface="Fira Code"/>
              </a:rPr>
              <a:t>Organización de los datos</a:t>
            </a:r>
          </a:p>
          <a:p>
            <a:pPr>
              <a:lnSpc>
                <a:spcPts val="2430"/>
              </a:lnSpc>
            </a:pPr>
            <a:r>
              <a:rPr lang="en-US" sz="1800" spc="107">
                <a:solidFill>
                  <a:srgbClr val="000000"/>
                </a:solidFill>
                <a:latin typeface="Fira Code"/>
              </a:rPr>
              <a:t>•¿Cómo subdividieron la base de datos: entrenamiento, validación, prueba?</a:t>
            </a:r>
          </a:p>
          <a:p>
            <a:pPr marL="388620" indent="-194310" lvl="1">
              <a:lnSpc>
                <a:spcPts val="2430"/>
              </a:lnSpc>
              <a:buFont typeface="Arial"/>
              <a:buChar char="•"/>
            </a:pPr>
            <a:r>
              <a:rPr lang="en-US" sz="1800" spc="107">
                <a:solidFill>
                  <a:srgbClr val="000000"/>
                </a:solidFill>
                <a:latin typeface="Fira Code"/>
              </a:rPr>
              <a:t>Entrenamiento 249,771 - 90%</a:t>
            </a:r>
          </a:p>
          <a:p>
            <a:pPr marL="388620" indent="-194310" lvl="1">
              <a:lnSpc>
                <a:spcPts val="2430"/>
              </a:lnSpc>
              <a:buFont typeface="Arial"/>
              <a:buChar char="•"/>
            </a:pPr>
            <a:r>
              <a:rPr lang="en-US" sz="1800" spc="107">
                <a:solidFill>
                  <a:srgbClr val="000000"/>
                </a:solidFill>
                <a:latin typeface="Fira Code"/>
              </a:rPr>
              <a:t>Validación 27,753 - 10%</a:t>
            </a:r>
          </a:p>
          <a:p>
            <a:pPr>
              <a:lnSpc>
                <a:spcPts val="2430"/>
              </a:lnSpc>
            </a:pPr>
          </a:p>
          <a:p>
            <a:pPr marL="0" indent="0" lvl="0">
              <a:lnSpc>
                <a:spcPts val="2430"/>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1E1E1"/>
        </a:solidFill>
      </p:bgPr>
    </p:bg>
    <p:spTree>
      <p:nvGrpSpPr>
        <p:cNvPr id="1" name=""/>
        <p:cNvGrpSpPr/>
        <p:nvPr/>
      </p:nvGrpSpPr>
      <p:grpSpPr>
        <a:xfrm>
          <a:off x="0" y="0"/>
          <a:ext cx="0" cy="0"/>
          <a:chOff x="0" y="0"/>
          <a:chExt cx="0" cy="0"/>
        </a:xfrm>
      </p:grpSpPr>
      <p:sp>
        <p:nvSpPr>
          <p:cNvPr name="Freeform 2" id="2"/>
          <p:cNvSpPr/>
          <p:nvPr/>
        </p:nvSpPr>
        <p:spPr>
          <a:xfrm flipH="false" flipV="false" rot="0">
            <a:off x="11466592" y="-537233"/>
            <a:ext cx="14080743" cy="11361466"/>
          </a:xfrm>
          <a:custGeom>
            <a:avLst/>
            <a:gdLst/>
            <a:ahLst/>
            <a:cxnLst/>
            <a:rect r="r" b="b" t="t" l="l"/>
            <a:pathLst>
              <a:path h="11361466" w="14080743">
                <a:moveTo>
                  <a:pt x="0" y="0"/>
                </a:moveTo>
                <a:lnTo>
                  <a:pt x="14080743" y="0"/>
                </a:lnTo>
                <a:lnTo>
                  <a:pt x="14080743" y="11361466"/>
                </a:lnTo>
                <a:lnTo>
                  <a:pt x="0" y="11361466"/>
                </a:lnTo>
                <a:lnTo>
                  <a:pt x="0" y="0"/>
                </a:lnTo>
                <a:close/>
              </a:path>
            </a:pathLst>
          </a:custGeom>
          <a:blipFill>
            <a:blip r:embed="rId2"/>
            <a:stretch>
              <a:fillRect l="-21722" t="0" r="-21722" b="0"/>
            </a:stretch>
          </a:blipFill>
        </p:spPr>
      </p:sp>
      <p:sp>
        <p:nvSpPr>
          <p:cNvPr name="TextBox 3" id="3"/>
          <p:cNvSpPr txBox="true"/>
          <p:nvPr/>
        </p:nvSpPr>
        <p:spPr>
          <a:xfrm rot="0">
            <a:off x="1649641" y="2019743"/>
            <a:ext cx="8354738" cy="2743200"/>
          </a:xfrm>
          <a:prstGeom prst="rect">
            <a:avLst/>
          </a:prstGeom>
        </p:spPr>
        <p:txBody>
          <a:bodyPr anchor="t" rtlCol="false" tIns="0" lIns="0" bIns="0" rIns="0">
            <a:spAutoFit/>
          </a:bodyPr>
          <a:lstStyle/>
          <a:p>
            <a:pPr>
              <a:lnSpc>
                <a:spcPts val="7200"/>
              </a:lnSpc>
            </a:pPr>
            <a:r>
              <a:rPr lang="en-US" sz="6000">
                <a:solidFill>
                  <a:srgbClr val="FFFFFF"/>
                </a:solidFill>
                <a:latin typeface="Fira Code"/>
              </a:rPr>
              <a:t>LA INTELIGENCIA ARTIFICIAL Y EL FUTURO DEL TRABAJO</a:t>
            </a:r>
          </a:p>
        </p:txBody>
      </p:sp>
      <p:sp>
        <p:nvSpPr>
          <p:cNvPr name="TextBox 4" id="4"/>
          <p:cNvSpPr txBox="true"/>
          <p:nvPr/>
        </p:nvSpPr>
        <p:spPr>
          <a:xfrm rot="0">
            <a:off x="1457694" y="5215447"/>
            <a:ext cx="7537530" cy="3356610"/>
          </a:xfrm>
          <a:prstGeom prst="rect">
            <a:avLst/>
          </a:prstGeom>
        </p:spPr>
        <p:txBody>
          <a:bodyPr anchor="t" rtlCol="false" tIns="0" lIns="0" bIns="0" rIns="0">
            <a:spAutoFit/>
          </a:bodyPr>
          <a:lstStyle/>
          <a:p>
            <a:pPr marL="0" indent="0" lvl="0">
              <a:lnSpc>
                <a:spcPts val="2430"/>
              </a:lnSpc>
              <a:spcBef>
                <a:spcPct val="0"/>
              </a:spcBef>
            </a:pPr>
            <a:r>
              <a:rPr lang="en-US" sz="1800" spc="107" u="none">
                <a:solidFill>
                  <a:srgbClr val="000000"/>
                </a:solidFill>
                <a:latin typeface="Fira Code"/>
              </a:rPr>
              <a:t>Lorem ipsum dolor sit amet, consectetur adipiscing elit, sed do eiusmod tempor incididunt ut labore et dolore magna aliqua. Ut enim ad minim veniam, quis nostrud exercitation ullamco laboris nisi ut aliquip ex ea commodo consequat.</a:t>
            </a:r>
          </a:p>
          <a:p>
            <a:pPr marL="0" indent="0" lvl="0">
              <a:lnSpc>
                <a:spcPts val="2430"/>
              </a:lnSpc>
              <a:spcBef>
                <a:spcPct val="0"/>
              </a:spcBef>
            </a:pPr>
          </a:p>
          <a:p>
            <a:pPr marL="0" indent="0" lvl="0">
              <a:lnSpc>
                <a:spcPts val="2430"/>
              </a:lnSpc>
              <a:spcBef>
                <a:spcPct val="0"/>
              </a:spcBef>
            </a:pPr>
            <a:r>
              <a:rPr lang="en-US" sz="1800" spc="107" u="none">
                <a:solidFill>
                  <a:srgbClr val="000000"/>
                </a:solidFill>
                <a:latin typeface="Fira Code"/>
              </a:rPr>
              <a:t>Duis aute irure dolor in reprehenderit in voluptate velit esse cillum dolore eu fugiat nulla pariatur. Excepteur sint occaecat cupidatat non proident, sunt in culpa qui officia deserunt mollit anim id est laborum.</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E1E1E1"/>
        </a:solidFill>
      </p:bgPr>
    </p:bg>
    <p:spTree>
      <p:nvGrpSpPr>
        <p:cNvPr id="1" name=""/>
        <p:cNvGrpSpPr/>
        <p:nvPr/>
      </p:nvGrpSpPr>
      <p:grpSpPr>
        <a:xfrm>
          <a:off x="0" y="0"/>
          <a:ext cx="0" cy="0"/>
          <a:chOff x="0" y="0"/>
          <a:chExt cx="0" cy="0"/>
        </a:xfrm>
      </p:grpSpPr>
      <p:sp>
        <p:nvSpPr>
          <p:cNvPr name="TextBox 2" id="2"/>
          <p:cNvSpPr txBox="true"/>
          <p:nvPr/>
        </p:nvSpPr>
        <p:spPr>
          <a:xfrm rot="0">
            <a:off x="1028700" y="4619974"/>
            <a:ext cx="16230600" cy="1018477"/>
          </a:xfrm>
          <a:prstGeom prst="rect">
            <a:avLst/>
          </a:prstGeom>
        </p:spPr>
        <p:txBody>
          <a:bodyPr anchor="t" rtlCol="false" tIns="0" lIns="0" bIns="0" rIns="0">
            <a:spAutoFit/>
          </a:bodyPr>
          <a:lstStyle/>
          <a:p>
            <a:pPr algn="ctr">
              <a:lnSpc>
                <a:spcPts val="2749"/>
              </a:lnSpc>
              <a:spcBef>
                <a:spcPct val="0"/>
              </a:spcBef>
            </a:pPr>
            <a:r>
              <a:rPr lang="en-US" sz="2036" spc="122">
                <a:solidFill>
                  <a:srgbClr val="000000"/>
                </a:solidFill>
                <a:latin typeface="Fira Code"/>
              </a:rPr>
              <a:t>Citation: https://www.ncbi.nlm.nih.gov/pubmed/27563488 and http://spie.org/Publications/Proceedings/Paper/10.1117/12.2043872</a:t>
            </a:r>
          </a:p>
          <a:p>
            <a:pPr algn="ctr">
              <a:lnSpc>
                <a:spcPts val="2749"/>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DAFzgzNnm8I</dc:identifier>
  <dcterms:modified xsi:type="dcterms:W3CDTF">2011-08-01T06:04:30Z</dcterms:modified>
  <cp:revision>1</cp:revision>
  <dc:title>Presentación Inteligencia Artificial Moderno Negro</dc:title>
</cp:coreProperties>
</file>